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sldIdLst>
    <p:sldId id="256" r:id="rId2"/>
    <p:sldId id="259" r:id="rId3"/>
    <p:sldId id="257" r:id="rId4"/>
    <p:sldId id="262" r:id="rId5"/>
    <p:sldId id="272" r:id="rId6"/>
    <p:sldId id="271" r:id="rId7"/>
    <p:sldId id="258" r:id="rId8"/>
    <p:sldId id="270" r:id="rId9"/>
    <p:sldId id="287" r:id="rId10"/>
    <p:sldId id="285" r:id="rId11"/>
    <p:sldId id="286" r:id="rId12"/>
    <p:sldId id="288" r:id="rId13"/>
    <p:sldId id="289" r:id="rId14"/>
    <p:sldId id="290" r:id="rId15"/>
    <p:sldId id="291" r:id="rId16"/>
    <p:sldId id="292" r:id="rId17"/>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48"/>
    <p:restoredTop sz="94710"/>
  </p:normalViewPr>
  <p:slideViewPr>
    <p:cSldViewPr snapToGrid="0" snapToObjects="1">
      <p:cViewPr varScale="1">
        <p:scale>
          <a:sx n="120" d="100"/>
          <a:sy n="120" d="100"/>
        </p:scale>
        <p:origin x="208"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078904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62580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50092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15361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21952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381541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78068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70039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179864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4161926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2/7/22</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6832263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2/7/22</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13792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oreilly.com/library/view/hands-on-machine-learning/9781492032632/" TargetMode="External"/><Relationship Id="rId2" Type="http://schemas.openxmlformats.org/officeDocument/2006/relationships/hyperlink" Target="https://www.amazon.com/Getting-Started-Deep-Learning-Methodologies/dp/1542567092/ref=sr_1_1?keywords=Ricardo+calix&amp;qid=1561592329&amp;s=gateway&amp;sr=8-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1DA63-1A42-6649-A361-288D9F963F20}"/>
              </a:ext>
            </a:extLst>
          </p:cNvPr>
          <p:cNvSpPr>
            <a:spLocks noGrp="1"/>
          </p:cNvSpPr>
          <p:nvPr>
            <p:ph type="ctrTitle"/>
          </p:nvPr>
        </p:nvSpPr>
        <p:spPr>
          <a:xfrm>
            <a:off x="647699" y="871758"/>
            <a:ext cx="5227171" cy="3871143"/>
          </a:xfrm>
        </p:spPr>
        <p:txBody>
          <a:bodyPr>
            <a:normAutofit/>
          </a:bodyPr>
          <a:lstStyle/>
          <a:p>
            <a:r>
              <a:rPr lang="en-TR" dirty="0"/>
              <a:t>Machine Learning for Cyber Security</a:t>
            </a:r>
          </a:p>
        </p:txBody>
      </p:sp>
      <p:sp>
        <p:nvSpPr>
          <p:cNvPr id="3" name="Subtitle 2">
            <a:extLst>
              <a:ext uri="{FF2B5EF4-FFF2-40B4-BE49-F238E27FC236}">
                <a16:creationId xmlns:a16="http://schemas.microsoft.com/office/drawing/2014/main" id="{10610CE6-3151-9040-8F4E-402778FCB01D}"/>
              </a:ext>
            </a:extLst>
          </p:cNvPr>
          <p:cNvSpPr>
            <a:spLocks noGrp="1"/>
          </p:cNvSpPr>
          <p:nvPr>
            <p:ph type="subTitle" idx="1"/>
          </p:nvPr>
        </p:nvSpPr>
        <p:spPr>
          <a:xfrm>
            <a:off x="695325" y="4785543"/>
            <a:ext cx="4857857" cy="1005657"/>
          </a:xfrm>
        </p:spPr>
        <p:txBody>
          <a:bodyPr>
            <a:normAutofit/>
          </a:bodyPr>
          <a:lstStyle/>
          <a:p>
            <a:r>
              <a:rPr lang="en-TR"/>
              <a:t>Mesut GUVEN, Ph.D.</a:t>
            </a:r>
          </a:p>
        </p:txBody>
      </p:sp>
      <p:cxnSp>
        <p:nvCxnSpPr>
          <p:cNvPr id="58" name="Straight Connector 57">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bstract cubes background">
            <a:extLst>
              <a:ext uri="{FF2B5EF4-FFF2-40B4-BE49-F238E27FC236}">
                <a16:creationId xmlns:a16="http://schemas.microsoft.com/office/drawing/2014/main" id="{85B5C23A-AB98-415F-902D-1D12E5379274}"/>
              </a:ext>
            </a:extLst>
          </p:cNvPr>
          <p:cNvPicPr>
            <a:picLocks noChangeAspect="1"/>
          </p:cNvPicPr>
          <p:nvPr/>
        </p:nvPicPr>
        <p:blipFill rotWithShape="1">
          <a:blip r:embed="rId2"/>
          <a:srcRect l="13709" r="34349" b="1"/>
          <a:stretch/>
        </p:blipFill>
        <p:spPr>
          <a:xfrm>
            <a:off x="6515100" y="10"/>
            <a:ext cx="5676900" cy="6857990"/>
          </a:xfrm>
          <a:prstGeom prst="rect">
            <a:avLst/>
          </a:prstGeom>
        </p:spPr>
      </p:pic>
    </p:spTree>
    <p:extLst>
      <p:ext uri="{BB962C8B-B14F-4D97-AF65-F5344CB8AC3E}">
        <p14:creationId xmlns:p14="http://schemas.microsoft.com/office/powerpoint/2010/main" val="269625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95324" y="897753"/>
            <a:ext cx="6441456" cy="897593"/>
          </a:xfrm>
        </p:spPr>
        <p:txBody>
          <a:bodyPr>
            <a:normAutofit/>
          </a:bodyPr>
          <a:lstStyle/>
          <a:p>
            <a:r>
              <a:rPr lang="en-US" dirty="0"/>
              <a:t>Decision trees</a:t>
            </a:r>
            <a:endParaRPr lang="en-TR" dirty="0"/>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95324" y="1867017"/>
            <a:ext cx="4989743" cy="4164901"/>
          </a:xfrm>
        </p:spPr>
        <p:txBody>
          <a:bodyPr>
            <a:noAutofit/>
          </a:bodyPr>
          <a:lstStyle/>
          <a:p>
            <a:pPr>
              <a:lnSpc>
                <a:spcPct val="110000"/>
              </a:lnSpc>
            </a:pPr>
            <a:r>
              <a:rPr lang="en-TR" sz="1800" dirty="0"/>
              <a:t>Decision </a:t>
            </a:r>
            <a:r>
              <a:rPr lang="en-US" sz="1800" dirty="0"/>
              <a:t>t</a:t>
            </a:r>
            <a:r>
              <a:rPr lang="en-TR" sz="1800" dirty="0"/>
              <a:t>rees are </a:t>
            </a:r>
            <a:r>
              <a:rPr lang="en-US" sz="1800" dirty="0"/>
              <a:t>s</a:t>
            </a:r>
            <a:r>
              <a:rPr lang="en-TR" sz="1800" dirty="0"/>
              <a:t>upervised </a:t>
            </a:r>
            <a:r>
              <a:rPr lang="en-US" sz="1800" dirty="0"/>
              <a:t>machine learning models which have</a:t>
            </a:r>
            <a:r>
              <a:rPr lang="en-TR" sz="1800" dirty="0"/>
              <a:t> decision nodes and leaves. </a:t>
            </a:r>
          </a:p>
          <a:p>
            <a:pPr>
              <a:lnSpc>
                <a:spcPct val="110000"/>
              </a:lnSpc>
            </a:pPr>
            <a:r>
              <a:rPr lang="en-US" sz="1800" dirty="0"/>
              <a:t>Each leaf represents a category, and t</a:t>
            </a:r>
            <a:r>
              <a:rPr lang="en-TR" sz="1800" dirty="0"/>
              <a:t>he leaves are the decisions or the final outcomes. </a:t>
            </a:r>
          </a:p>
          <a:p>
            <a:pPr>
              <a:lnSpc>
                <a:spcPct val="110000"/>
              </a:lnSpc>
            </a:pPr>
            <a:r>
              <a:rPr lang="en-US" sz="1800" dirty="0"/>
              <a:t>The main goal is to create a tree-like structure for predicting the value of a target variable. </a:t>
            </a:r>
          </a:p>
          <a:p>
            <a:pPr>
              <a:lnSpc>
                <a:spcPct val="110000"/>
              </a:lnSpc>
            </a:pPr>
            <a:r>
              <a:rPr lang="en-US" sz="1800" dirty="0"/>
              <a:t>Most common forms of decision tree methods are ID3, C4.5, and CART. </a:t>
            </a:r>
          </a:p>
          <a:p>
            <a:pPr>
              <a:lnSpc>
                <a:spcPct val="110000"/>
              </a:lnSpc>
            </a:pPr>
            <a:r>
              <a:rPr lang="en-US" sz="1800" dirty="0"/>
              <a:t>Unlike other methods, decision trees require little data preparation, and they can handle both numerical and categorical data</a:t>
            </a:r>
          </a:p>
        </p:txBody>
      </p:sp>
      <p:pic>
        <p:nvPicPr>
          <p:cNvPr id="8" name="Picture 7">
            <a:extLst>
              <a:ext uri="{FF2B5EF4-FFF2-40B4-BE49-F238E27FC236}">
                <a16:creationId xmlns:a16="http://schemas.microsoft.com/office/drawing/2014/main" id="{57347B55-1AD4-9249-84EF-D9A0E1D6E76A}"/>
              </a:ext>
            </a:extLst>
          </p:cNvPr>
          <p:cNvPicPr>
            <a:picLocks noChangeAspect="1"/>
          </p:cNvPicPr>
          <p:nvPr/>
        </p:nvPicPr>
        <p:blipFill>
          <a:blip r:embed="rId2"/>
          <a:stretch>
            <a:fillRect/>
          </a:stretch>
        </p:blipFill>
        <p:spPr>
          <a:xfrm>
            <a:off x="7136780" y="3277182"/>
            <a:ext cx="3207455" cy="2786137"/>
          </a:xfrm>
          <a:prstGeom prst="rect">
            <a:avLst/>
          </a:prstGeom>
        </p:spPr>
      </p:pic>
      <p:pic>
        <p:nvPicPr>
          <p:cNvPr id="9" name="Picture 8">
            <a:extLst>
              <a:ext uri="{FF2B5EF4-FFF2-40B4-BE49-F238E27FC236}">
                <a16:creationId xmlns:a16="http://schemas.microsoft.com/office/drawing/2014/main" id="{38CDA2B6-5B16-4B4F-A5D7-E2DE7F1AE942}"/>
              </a:ext>
            </a:extLst>
          </p:cNvPr>
          <p:cNvPicPr>
            <a:picLocks noChangeAspect="1"/>
          </p:cNvPicPr>
          <p:nvPr/>
        </p:nvPicPr>
        <p:blipFill>
          <a:blip r:embed="rId3"/>
          <a:stretch>
            <a:fillRect/>
          </a:stretch>
        </p:blipFill>
        <p:spPr>
          <a:xfrm>
            <a:off x="5721643" y="826082"/>
            <a:ext cx="5549900" cy="2451100"/>
          </a:xfrm>
          <a:prstGeom prst="rect">
            <a:avLst/>
          </a:prstGeom>
        </p:spPr>
      </p:pic>
    </p:spTree>
    <p:extLst>
      <p:ext uri="{BB962C8B-B14F-4D97-AF65-F5344CB8AC3E}">
        <p14:creationId xmlns:p14="http://schemas.microsoft.com/office/powerpoint/2010/main" val="120965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95324" y="897753"/>
            <a:ext cx="6441456" cy="897593"/>
          </a:xfrm>
        </p:spPr>
        <p:txBody>
          <a:bodyPr>
            <a:normAutofit/>
          </a:bodyPr>
          <a:lstStyle/>
          <a:p>
            <a:r>
              <a:rPr lang="en-US" dirty="0"/>
              <a:t>Decision trees</a:t>
            </a:r>
            <a:endParaRPr lang="en-TR" dirty="0"/>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95324" y="1868038"/>
            <a:ext cx="6647308" cy="4203578"/>
          </a:xfrm>
        </p:spPr>
        <p:txBody>
          <a:bodyPr>
            <a:noAutofit/>
          </a:bodyPr>
          <a:lstStyle/>
          <a:p>
            <a:r>
              <a:rPr lang="en-TR" sz="1600" dirty="0"/>
              <a:t>Decision </a:t>
            </a:r>
            <a:r>
              <a:rPr lang="en-US" sz="1600" dirty="0"/>
              <a:t>Suppose you find an iris flower and you want to classify it. You start at the root node (depth 0, at the top): this node asks whether the flower’s petal length is smaller than 2.45 cm. If it is, then you move down to the root’s left child node (depth 1, left). In this case, it is a leaf node (i.e., it does not have any children nodes), so it does not ask any questions: you can simply look at the predicted class for that node and the Decision Tree predicts that your flower is an Iris-</a:t>
            </a:r>
            <a:r>
              <a:rPr lang="en-US" sz="1600" dirty="0" err="1"/>
              <a:t>Setosa</a:t>
            </a:r>
            <a:r>
              <a:rPr lang="en-US" sz="1600" dirty="0"/>
              <a:t> (class=</a:t>
            </a:r>
            <a:r>
              <a:rPr lang="en-US" sz="1600" dirty="0" err="1"/>
              <a:t>setosa</a:t>
            </a:r>
            <a:r>
              <a:rPr lang="en-US" sz="1600" dirty="0"/>
              <a:t>).</a:t>
            </a:r>
          </a:p>
          <a:p>
            <a:r>
              <a:rPr lang="en-US" sz="1600" dirty="0"/>
              <a:t>Now suppose you find another flower, but this time the petal length is greater than 2.45 cm. You must move down to the root’s right child node (depth 1, right), which is not a leaf node, so it asks another question: is the petal width smaller than 1.75 cm? If it is, then your flower is most likely an Iris-Versicolor (depth 2, left). If not, it is likely an Iris-Virginica (depth 2, right). It’s really that simple.</a:t>
            </a:r>
          </a:p>
        </p:txBody>
      </p:sp>
      <p:pic>
        <p:nvPicPr>
          <p:cNvPr id="9" name="Picture 8">
            <a:extLst>
              <a:ext uri="{FF2B5EF4-FFF2-40B4-BE49-F238E27FC236}">
                <a16:creationId xmlns:a16="http://schemas.microsoft.com/office/drawing/2014/main" id="{76B81DF4-E794-554B-826F-AF07303BEBD0}"/>
              </a:ext>
            </a:extLst>
          </p:cNvPr>
          <p:cNvPicPr>
            <a:picLocks noChangeAspect="1"/>
          </p:cNvPicPr>
          <p:nvPr/>
        </p:nvPicPr>
        <p:blipFill>
          <a:blip r:embed="rId2"/>
          <a:stretch>
            <a:fillRect/>
          </a:stretch>
        </p:blipFill>
        <p:spPr>
          <a:xfrm>
            <a:off x="7615485" y="1868038"/>
            <a:ext cx="3631635" cy="3703458"/>
          </a:xfrm>
          <a:prstGeom prst="rect">
            <a:avLst/>
          </a:prstGeom>
        </p:spPr>
      </p:pic>
    </p:spTree>
    <p:extLst>
      <p:ext uri="{BB962C8B-B14F-4D97-AF65-F5344CB8AC3E}">
        <p14:creationId xmlns:p14="http://schemas.microsoft.com/office/powerpoint/2010/main" val="1798897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95324" y="897753"/>
            <a:ext cx="7259956" cy="897593"/>
          </a:xfrm>
        </p:spPr>
        <p:txBody>
          <a:bodyPr>
            <a:normAutofit fontScale="90000"/>
          </a:bodyPr>
          <a:lstStyle/>
          <a:p>
            <a:r>
              <a:rPr lang="en-US" dirty="0"/>
              <a:t>Support vector machines (SVM)</a:t>
            </a:r>
            <a:endParaRPr lang="en-TR" dirty="0"/>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95324" y="3502152"/>
            <a:ext cx="10652380" cy="2651760"/>
          </a:xfrm>
        </p:spPr>
        <p:txBody>
          <a:bodyPr>
            <a:noAutofit/>
          </a:bodyPr>
          <a:lstStyle/>
          <a:p>
            <a:r>
              <a:rPr lang="en-US" sz="1600" dirty="0"/>
              <a:t>The two classes can clearly be separated easily with a straight line (they are linearly separable).</a:t>
            </a:r>
          </a:p>
          <a:p>
            <a:r>
              <a:rPr lang="en-US" sz="1600" dirty="0"/>
              <a:t>On the left, the dashed line is so bad even cant separate the two class, Solid lines can separate two classes, but their boundaries is close to each other, so it is prone to make mistakes for predicting new samples located near the boundaries.</a:t>
            </a:r>
          </a:p>
          <a:p>
            <a:r>
              <a:rPr lang="en-US" sz="1600" dirty="0"/>
              <a:t>On the right, the solid line in the plot on the right represents the decision boundary of an SVM classifier; this line not only separates the two classes but also stays as far away from the closest training instances as possible. You can think of an SVM classifier as fitting the widest possible street (represented by the parallel dashed lines) between the classes. This is called large margin classification.</a:t>
            </a:r>
            <a:endParaRPr lang="en-US" dirty="0"/>
          </a:p>
          <a:p>
            <a:pPr>
              <a:lnSpc>
                <a:spcPct val="110000"/>
              </a:lnSpc>
            </a:pPr>
            <a:endParaRPr lang="en-US" sz="1300" dirty="0"/>
          </a:p>
        </p:txBody>
      </p:sp>
      <p:pic>
        <p:nvPicPr>
          <p:cNvPr id="4" name="Picture 3">
            <a:extLst>
              <a:ext uri="{FF2B5EF4-FFF2-40B4-BE49-F238E27FC236}">
                <a16:creationId xmlns:a16="http://schemas.microsoft.com/office/drawing/2014/main" id="{19285A25-5372-574E-AD77-101B6CB2AA92}"/>
              </a:ext>
            </a:extLst>
          </p:cNvPr>
          <p:cNvPicPr>
            <a:picLocks noChangeAspect="1"/>
          </p:cNvPicPr>
          <p:nvPr/>
        </p:nvPicPr>
        <p:blipFill>
          <a:blip r:embed="rId2"/>
          <a:stretch>
            <a:fillRect/>
          </a:stretch>
        </p:blipFill>
        <p:spPr>
          <a:xfrm>
            <a:off x="1051940" y="1522515"/>
            <a:ext cx="9609924" cy="1950556"/>
          </a:xfrm>
          <a:prstGeom prst="rect">
            <a:avLst/>
          </a:prstGeom>
        </p:spPr>
      </p:pic>
    </p:spTree>
    <p:extLst>
      <p:ext uri="{BB962C8B-B14F-4D97-AF65-F5344CB8AC3E}">
        <p14:creationId xmlns:p14="http://schemas.microsoft.com/office/powerpoint/2010/main" val="1226867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95324" y="897753"/>
            <a:ext cx="7259956" cy="897593"/>
          </a:xfrm>
        </p:spPr>
        <p:txBody>
          <a:bodyPr>
            <a:normAutofit fontScale="90000"/>
          </a:bodyPr>
          <a:lstStyle/>
          <a:p>
            <a:r>
              <a:rPr lang="en-US" dirty="0"/>
              <a:t>Support vector machines (SVM)</a:t>
            </a:r>
            <a:endParaRPr lang="en-TR" dirty="0"/>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95531" y="1594338"/>
            <a:ext cx="5321849" cy="1834662"/>
          </a:xfrm>
        </p:spPr>
        <p:txBody>
          <a:bodyPr>
            <a:noAutofit/>
          </a:bodyPr>
          <a:lstStyle/>
          <a:p>
            <a:r>
              <a:rPr lang="en-US" dirty="0"/>
              <a:t>SVMs are </a:t>
            </a:r>
            <a:r>
              <a:rPr lang="en-US" b="1" i="1" dirty="0">
                <a:solidFill>
                  <a:srgbClr val="0070C0"/>
                </a:solidFill>
              </a:rPr>
              <a:t>sensitive to the feature scales</a:t>
            </a:r>
            <a:r>
              <a:rPr lang="en-US" dirty="0"/>
              <a:t>. After feature scaling, the decision boundary looks much better.</a:t>
            </a:r>
          </a:p>
        </p:txBody>
      </p:sp>
      <p:pic>
        <p:nvPicPr>
          <p:cNvPr id="5" name="Picture 4">
            <a:extLst>
              <a:ext uri="{FF2B5EF4-FFF2-40B4-BE49-F238E27FC236}">
                <a16:creationId xmlns:a16="http://schemas.microsoft.com/office/drawing/2014/main" id="{6E06DAC6-2C9B-CA4A-AAF3-5A3CE55E29C9}"/>
              </a:ext>
            </a:extLst>
          </p:cNvPr>
          <p:cNvPicPr>
            <a:picLocks noChangeAspect="1"/>
          </p:cNvPicPr>
          <p:nvPr/>
        </p:nvPicPr>
        <p:blipFill>
          <a:blip r:embed="rId2"/>
          <a:stretch>
            <a:fillRect/>
          </a:stretch>
        </p:blipFill>
        <p:spPr>
          <a:xfrm>
            <a:off x="6174621" y="1594338"/>
            <a:ext cx="4688920" cy="1834662"/>
          </a:xfrm>
          <a:prstGeom prst="rect">
            <a:avLst/>
          </a:prstGeom>
        </p:spPr>
      </p:pic>
      <p:pic>
        <p:nvPicPr>
          <p:cNvPr id="6" name="Picture 5">
            <a:extLst>
              <a:ext uri="{FF2B5EF4-FFF2-40B4-BE49-F238E27FC236}">
                <a16:creationId xmlns:a16="http://schemas.microsoft.com/office/drawing/2014/main" id="{50B2156C-3093-E94C-86FC-1BD1E34C260E}"/>
              </a:ext>
            </a:extLst>
          </p:cNvPr>
          <p:cNvPicPr>
            <a:picLocks noChangeAspect="1"/>
          </p:cNvPicPr>
          <p:nvPr/>
        </p:nvPicPr>
        <p:blipFill>
          <a:blip r:embed="rId3"/>
          <a:stretch>
            <a:fillRect/>
          </a:stretch>
        </p:blipFill>
        <p:spPr>
          <a:xfrm>
            <a:off x="6174621" y="3835790"/>
            <a:ext cx="4688921" cy="1896166"/>
          </a:xfrm>
          <a:prstGeom prst="rect">
            <a:avLst/>
          </a:prstGeom>
        </p:spPr>
      </p:pic>
      <p:sp>
        <p:nvSpPr>
          <p:cNvPr id="16" name="Content Placeholder 2">
            <a:extLst>
              <a:ext uri="{FF2B5EF4-FFF2-40B4-BE49-F238E27FC236}">
                <a16:creationId xmlns:a16="http://schemas.microsoft.com/office/drawing/2014/main" id="{B40CDB45-B2D9-9640-82F6-03C180EDE5BA}"/>
              </a:ext>
            </a:extLst>
          </p:cNvPr>
          <p:cNvSpPr txBox="1">
            <a:spLocks/>
          </p:cNvSpPr>
          <p:nvPr/>
        </p:nvSpPr>
        <p:spPr>
          <a:xfrm>
            <a:off x="695324" y="2949210"/>
            <a:ext cx="5321849" cy="3135067"/>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If we strictly impose that all instances be off the street and on the right side</a:t>
            </a:r>
            <a:r>
              <a:rPr lang="en-US" b="1" i="1" dirty="0">
                <a:solidFill>
                  <a:srgbClr val="0070C0"/>
                </a:solidFill>
              </a:rPr>
              <a:t> (hard margin)</a:t>
            </a:r>
            <a:r>
              <a:rPr lang="en-US" dirty="0"/>
              <a:t>, it is </a:t>
            </a:r>
            <a:r>
              <a:rPr lang="en-US" b="1" i="1" dirty="0">
                <a:solidFill>
                  <a:srgbClr val="FF0000"/>
                </a:solidFill>
              </a:rPr>
              <a:t>impossible to classify non-linear data.</a:t>
            </a:r>
          </a:p>
          <a:p>
            <a:r>
              <a:rPr lang="en-US" dirty="0"/>
              <a:t>Using a more flexible model which keeps the street as large as possible and limiting the margin violations</a:t>
            </a:r>
            <a:r>
              <a:rPr lang="en-US" b="1" i="1" dirty="0">
                <a:solidFill>
                  <a:srgbClr val="0070C0"/>
                </a:solidFill>
              </a:rPr>
              <a:t> (soft margin, there are instances that end up in the middle of the street or even on the wrong side). </a:t>
            </a:r>
          </a:p>
        </p:txBody>
      </p:sp>
    </p:spTree>
    <p:extLst>
      <p:ext uri="{BB962C8B-B14F-4D97-AF65-F5344CB8AC3E}">
        <p14:creationId xmlns:p14="http://schemas.microsoft.com/office/powerpoint/2010/main" val="2650537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52312" y="870597"/>
            <a:ext cx="4285168" cy="577192"/>
          </a:xfrm>
        </p:spPr>
        <p:txBody>
          <a:bodyPr vert="horz" lIns="91440" tIns="45720" rIns="91440" bIns="45720" rtlCol="0" anchor="t">
            <a:normAutofit/>
          </a:bodyPr>
          <a:lstStyle/>
          <a:p>
            <a:r>
              <a:rPr lang="en-US" sz="2000" dirty="0"/>
              <a:t>Support vector machines (SVM)</a:t>
            </a:r>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800100" y="1764086"/>
            <a:ext cx="3826935" cy="4223317"/>
          </a:xfrm>
        </p:spPr>
        <p:txBody>
          <a:bodyPr vert="horz" lIns="91440" tIns="45720" rIns="91440" bIns="45720" rtlCol="0" anchor="b">
            <a:normAutofit/>
          </a:bodyPr>
          <a:lstStyle/>
          <a:p>
            <a:r>
              <a:rPr lang="en-US" dirty="0"/>
              <a:t>To control the margin violations, you can use scikit-learns SVM classes and C parameter.</a:t>
            </a:r>
          </a:p>
          <a:p>
            <a:r>
              <a:rPr lang="en-US" dirty="0"/>
              <a:t>A smaller C value leads to a wider street but more margin violations. In the figure, it is seen that the decision boundaries and margins of two soft margin SVM classifiers on a nonlinearly separable dataset.</a:t>
            </a:r>
          </a:p>
        </p:txBody>
      </p:sp>
      <p:cxnSp>
        <p:nvCxnSpPr>
          <p:cNvPr id="22" name="Straight Connector 21">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descr="Graphical user interface, text, application&#10;&#10;Description automatically generated">
            <a:extLst>
              <a:ext uri="{FF2B5EF4-FFF2-40B4-BE49-F238E27FC236}">
                <a16:creationId xmlns:a16="http://schemas.microsoft.com/office/drawing/2014/main" id="{2C6331BC-BDC0-6241-9C52-4671809D7FF8}"/>
              </a:ext>
            </a:extLst>
          </p:cNvPr>
          <p:cNvPicPr>
            <a:picLocks noChangeAspect="1"/>
          </p:cNvPicPr>
          <p:nvPr/>
        </p:nvPicPr>
        <p:blipFill>
          <a:blip r:embed="rId2"/>
          <a:stretch>
            <a:fillRect/>
          </a:stretch>
        </p:blipFill>
        <p:spPr>
          <a:xfrm>
            <a:off x="4814325" y="723899"/>
            <a:ext cx="7068677" cy="3923113"/>
          </a:xfrm>
          <a:prstGeom prst="rect">
            <a:avLst/>
          </a:prstGeom>
        </p:spPr>
      </p:pic>
      <p:pic>
        <p:nvPicPr>
          <p:cNvPr id="4" name="Picture 3">
            <a:extLst>
              <a:ext uri="{FF2B5EF4-FFF2-40B4-BE49-F238E27FC236}">
                <a16:creationId xmlns:a16="http://schemas.microsoft.com/office/drawing/2014/main" id="{47950B42-50EA-D348-BB8A-3C8CCDD15A97}"/>
              </a:ext>
            </a:extLst>
          </p:cNvPr>
          <p:cNvPicPr>
            <a:picLocks noChangeAspect="1"/>
          </p:cNvPicPr>
          <p:nvPr/>
        </p:nvPicPr>
        <p:blipFill>
          <a:blip r:embed="rId3"/>
          <a:stretch>
            <a:fillRect/>
          </a:stretch>
        </p:blipFill>
        <p:spPr>
          <a:xfrm>
            <a:off x="5177802" y="4647012"/>
            <a:ext cx="5676900" cy="1800916"/>
          </a:xfrm>
          <a:prstGeom prst="rect">
            <a:avLst/>
          </a:prstGeom>
        </p:spPr>
      </p:pic>
    </p:spTree>
    <p:extLst>
      <p:ext uri="{BB962C8B-B14F-4D97-AF65-F5344CB8AC3E}">
        <p14:creationId xmlns:p14="http://schemas.microsoft.com/office/powerpoint/2010/main" val="2536443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377111" y="909638"/>
            <a:ext cx="5014789" cy="1318062"/>
          </a:xfrm>
        </p:spPr>
        <p:txBody>
          <a:bodyPr>
            <a:normAutofit/>
          </a:bodyPr>
          <a:lstStyle/>
          <a:p>
            <a:r>
              <a:rPr lang="en-US" dirty="0"/>
              <a:t>E</a:t>
            </a:r>
            <a:r>
              <a:rPr lang="en-TR" dirty="0"/>
              <a:t>nsemble learning</a:t>
            </a:r>
          </a:p>
        </p:txBody>
      </p:sp>
      <p:pic>
        <p:nvPicPr>
          <p:cNvPr id="5" name="Picture 4" descr="Diagram&#10;&#10;Description automatically generated">
            <a:extLst>
              <a:ext uri="{FF2B5EF4-FFF2-40B4-BE49-F238E27FC236}">
                <a16:creationId xmlns:a16="http://schemas.microsoft.com/office/drawing/2014/main" id="{AF3CC9CD-6EEC-2849-8D65-ECEA60C6C79E}"/>
              </a:ext>
            </a:extLst>
          </p:cNvPr>
          <p:cNvPicPr>
            <a:picLocks noChangeAspect="1"/>
          </p:cNvPicPr>
          <p:nvPr/>
        </p:nvPicPr>
        <p:blipFill>
          <a:blip r:embed="rId2"/>
          <a:stretch>
            <a:fillRect/>
          </a:stretch>
        </p:blipFill>
        <p:spPr>
          <a:xfrm>
            <a:off x="719063" y="3526427"/>
            <a:ext cx="4976888" cy="2650193"/>
          </a:xfrm>
          <a:prstGeom prst="rect">
            <a:avLst/>
          </a:prstGeom>
        </p:spPr>
      </p:pic>
      <p:cxnSp>
        <p:nvCxnSpPr>
          <p:cNvPr id="18" name="Straight Connector 17">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415014" y="2276474"/>
            <a:ext cx="5014790" cy="3885027"/>
          </a:xfrm>
        </p:spPr>
        <p:txBody>
          <a:bodyPr>
            <a:normAutofit fontScale="92500"/>
          </a:bodyPr>
          <a:lstStyle/>
          <a:p>
            <a:r>
              <a:rPr lang="en-US" dirty="0"/>
              <a:t>This method can be explained by the “</a:t>
            </a:r>
            <a:r>
              <a:rPr lang="en-US" b="1" i="1" dirty="0">
                <a:solidFill>
                  <a:srgbClr val="0070C0"/>
                </a:solidFill>
              </a:rPr>
              <a:t>Wisdom of the Crowd</a:t>
            </a:r>
            <a:r>
              <a:rPr lang="en-US" dirty="0"/>
              <a:t>” since it is making use of the aggregate the predictions of a group of predictors </a:t>
            </a:r>
            <a:r>
              <a:rPr lang="en-US" sz="1800" i="1" dirty="0"/>
              <a:t>(classifiers or regressors)</a:t>
            </a:r>
            <a:r>
              <a:rPr lang="en-US" dirty="0"/>
              <a:t>.</a:t>
            </a:r>
          </a:p>
          <a:p>
            <a:r>
              <a:rPr lang="en-US" dirty="0"/>
              <a:t>Suppose, we’ve trained a few classifiers and aggregate the predictions of each classifier’s prediction by using a </a:t>
            </a:r>
            <a:r>
              <a:rPr lang="en-US" b="1" i="1" dirty="0">
                <a:solidFill>
                  <a:srgbClr val="0070C0"/>
                </a:solidFill>
              </a:rPr>
              <a:t>majority-vote method </a:t>
            </a:r>
            <a:r>
              <a:rPr lang="en-US" sz="1800" i="1" dirty="0"/>
              <a:t>(the class/label which gets the most votes). </a:t>
            </a:r>
          </a:p>
          <a:p>
            <a:r>
              <a:rPr lang="en-US" sz="1800" i="1" dirty="0"/>
              <a:t>This is </a:t>
            </a:r>
            <a:r>
              <a:rPr lang="en-US" sz="1800" i="1"/>
              <a:t>a </a:t>
            </a:r>
            <a:r>
              <a:rPr lang="en-US" sz="2100" b="1" i="1" dirty="0">
                <a:solidFill>
                  <a:srgbClr val="0070C0"/>
                </a:solidFill>
              </a:rPr>
              <a:t>t</a:t>
            </a:r>
            <a:r>
              <a:rPr lang="en-US" sz="2100" b="1" i="1">
                <a:solidFill>
                  <a:srgbClr val="0070C0"/>
                </a:solidFill>
              </a:rPr>
              <a:t>rade-off</a:t>
            </a:r>
            <a:r>
              <a:rPr lang="en-US" sz="1800" i="1"/>
              <a:t> </a:t>
            </a:r>
            <a:r>
              <a:rPr lang="en-US" sz="1800" i="1" dirty="0"/>
              <a:t>between performance and accuracy.</a:t>
            </a:r>
            <a:endParaRPr lang="en-TR" sz="1800" i="1" dirty="0"/>
          </a:p>
        </p:txBody>
      </p:sp>
      <p:pic>
        <p:nvPicPr>
          <p:cNvPr id="10" name="Picture 9">
            <a:extLst>
              <a:ext uri="{FF2B5EF4-FFF2-40B4-BE49-F238E27FC236}">
                <a16:creationId xmlns:a16="http://schemas.microsoft.com/office/drawing/2014/main" id="{5133E64E-4292-8F46-B643-0A253135B2A9}"/>
              </a:ext>
            </a:extLst>
          </p:cNvPr>
          <p:cNvPicPr>
            <a:picLocks noChangeAspect="1"/>
          </p:cNvPicPr>
          <p:nvPr/>
        </p:nvPicPr>
        <p:blipFill>
          <a:blip r:embed="rId3"/>
          <a:stretch>
            <a:fillRect/>
          </a:stretch>
        </p:blipFill>
        <p:spPr>
          <a:xfrm>
            <a:off x="719062" y="868950"/>
            <a:ext cx="4933755" cy="2290518"/>
          </a:xfrm>
          <a:prstGeom prst="rect">
            <a:avLst/>
          </a:prstGeom>
        </p:spPr>
      </p:pic>
    </p:spTree>
    <p:extLst>
      <p:ext uri="{BB962C8B-B14F-4D97-AF65-F5344CB8AC3E}">
        <p14:creationId xmlns:p14="http://schemas.microsoft.com/office/powerpoint/2010/main" val="2718865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377111" y="909638"/>
            <a:ext cx="5014789" cy="1318062"/>
          </a:xfrm>
        </p:spPr>
        <p:txBody>
          <a:bodyPr>
            <a:normAutofit/>
          </a:bodyPr>
          <a:lstStyle/>
          <a:p>
            <a:r>
              <a:rPr lang="en-US" dirty="0"/>
              <a:t>E</a:t>
            </a:r>
            <a:r>
              <a:rPr lang="en-TR" dirty="0"/>
              <a:t>nsemble learning</a:t>
            </a:r>
          </a:p>
        </p:txBody>
      </p:sp>
      <p:pic>
        <p:nvPicPr>
          <p:cNvPr id="6" name="Picture 5" descr="Graphical user interface, text, application&#10;&#10;Description automatically generated">
            <a:extLst>
              <a:ext uri="{FF2B5EF4-FFF2-40B4-BE49-F238E27FC236}">
                <a16:creationId xmlns:a16="http://schemas.microsoft.com/office/drawing/2014/main" id="{C20A0A44-60DF-304A-967C-D97E214C1C32}"/>
              </a:ext>
            </a:extLst>
          </p:cNvPr>
          <p:cNvPicPr>
            <a:picLocks noChangeAspect="1"/>
          </p:cNvPicPr>
          <p:nvPr/>
        </p:nvPicPr>
        <p:blipFill>
          <a:blip r:embed="rId2"/>
          <a:stretch>
            <a:fillRect/>
          </a:stretch>
        </p:blipFill>
        <p:spPr>
          <a:xfrm>
            <a:off x="125541" y="173644"/>
            <a:ext cx="6251569" cy="1331317"/>
          </a:xfrm>
          <a:prstGeom prst="rect">
            <a:avLst/>
          </a:prstGeom>
        </p:spPr>
      </p:pic>
      <p:cxnSp>
        <p:nvCxnSpPr>
          <p:cNvPr id="13" name="Straight Connector 12">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5100" y="723900"/>
            <a:ext cx="16002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415014" y="1504962"/>
            <a:ext cx="5014790" cy="5048238"/>
          </a:xfrm>
        </p:spPr>
        <p:txBody>
          <a:bodyPr>
            <a:normAutofit fontScale="85000" lnSpcReduction="10000"/>
          </a:bodyPr>
          <a:lstStyle/>
          <a:p>
            <a:r>
              <a:rPr lang="en-US" dirty="0"/>
              <a:t>The following code creates and trains a voting classifier in Scikit-Learn, composed of three diverse classifiers </a:t>
            </a:r>
            <a:r>
              <a:rPr lang="en-US" sz="1900" i="1" dirty="0"/>
              <a:t>(the training set is the </a:t>
            </a:r>
            <a:r>
              <a:rPr lang="en-US" sz="1900" i="1" dirty="0" err="1"/>
              <a:t>kddcup</a:t>
            </a:r>
            <a:r>
              <a:rPr lang="en-US" sz="1900" i="1" dirty="0"/>
              <a:t> dataset, which is introduced in week3 and week4_lab session)</a:t>
            </a:r>
          </a:p>
          <a:p>
            <a:r>
              <a:rPr lang="en-US" dirty="0"/>
              <a:t>One way to get a diverse set of classifiers is to use very different training algorithms, as discussed before (lab session). Another approach is to use the same training algorithm for every predictor, but to train them on different random subsets of the training set. </a:t>
            </a:r>
          </a:p>
          <a:p>
            <a:r>
              <a:rPr lang="en-US" dirty="0"/>
              <a:t>When sampling is performed with replacement, this method is called </a:t>
            </a:r>
            <a:r>
              <a:rPr lang="en-US" b="1" i="1" dirty="0">
                <a:solidFill>
                  <a:srgbClr val="0070C0"/>
                </a:solidFill>
              </a:rPr>
              <a:t>bagging</a:t>
            </a:r>
            <a:r>
              <a:rPr lang="en-US" dirty="0"/>
              <a:t> </a:t>
            </a:r>
            <a:r>
              <a:rPr lang="en-US" sz="1900" i="1" dirty="0"/>
              <a:t>(short for bootstrap aggregating). </a:t>
            </a:r>
          </a:p>
          <a:p>
            <a:r>
              <a:rPr lang="en-US" dirty="0"/>
              <a:t>When sampling is performed without replacement, it is called </a:t>
            </a:r>
            <a:r>
              <a:rPr lang="en-US" b="1" i="1" dirty="0">
                <a:solidFill>
                  <a:srgbClr val="0070C0"/>
                </a:solidFill>
              </a:rPr>
              <a:t>pasting</a:t>
            </a:r>
            <a:r>
              <a:rPr lang="en-US" dirty="0"/>
              <a:t>.</a:t>
            </a:r>
          </a:p>
        </p:txBody>
      </p:sp>
      <p:pic>
        <p:nvPicPr>
          <p:cNvPr id="8" name="Picture 7">
            <a:extLst>
              <a:ext uri="{FF2B5EF4-FFF2-40B4-BE49-F238E27FC236}">
                <a16:creationId xmlns:a16="http://schemas.microsoft.com/office/drawing/2014/main" id="{3BC7BF83-07C1-2A4C-AC22-EC1B6365D983}"/>
              </a:ext>
            </a:extLst>
          </p:cNvPr>
          <p:cNvPicPr>
            <a:picLocks noChangeAspect="1"/>
          </p:cNvPicPr>
          <p:nvPr/>
        </p:nvPicPr>
        <p:blipFill>
          <a:blip r:embed="rId3"/>
          <a:stretch>
            <a:fillRect/>
          </a:stretch>
        </p:blipFill>
        <p:spPr>
          <a:xfrm>
            <a:off x="125541" y="1591783"/>
            <a:ext cx="6251569" cy="364519"/>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8046BB0B-30BB-D64B-9909-2144B9C6EDA6}"/>
              </a:ext>
            </a:extLst>
          </p:cNvPr>
          <p:cNvPicPr>
            <a:picLocks noChangeAspect="1"/>
          </p:cNvPicPr>
          <p:nvPr/>
        </p:nvPicPr>
        <p:blipFill>
          <a:blip r:embed="rId4"/>
          <a:stretch>
            <a:fillRect/>
          </a:stretch>
        </p:blipFill>
        <p:spPr>
          <a:xfrm>
            <a:off x="125541" y="2043124"/>
            <a:ext cx="6251569" cy="2648797"/>
          </a:xfrm>
          <a:prstGeom prst="rect">
            <a:avLst/>
          </a:prstGeom>
        </p:spPr>
      </p:pic>
    </p:spTree>
    <p:extLst>
      <p:ext uri="{BB962C8B-B14F-4D97-AF65-F5344CB8AC3E}">
        <p14:creationId xmlns:p14="http://schemas.microsoft.com/office/powerpoint/2010/main" val="4204431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B5D48-4B88-534B-BC07-0788BD8CA7D7}"/>
              </a:ext>
            </a:extLst>
          </p:cNvPr>
          <p:cNvSpPr>
            <a:spLocks noGrp="1"/>
          </p:cNvSpPr>
          <p:nvPr>
            <p:ph type="title"/>
          </p:nvPr>
        </p:nvSpPr>
        <p:spPr/>
        <p:txBody>
          <a:bodyPr/>
          <a:lstStyle/>
          <a:p>
            <a:r>
              <a:rPr lang="en-TR" dirty="0"/>
              <a:t>information</a:t>
            </a:r>
          </a:p>
        </p:txBody>
      </p:sp>
      <p:sp>
        <p:nvSpPr>
          <p:cNvPr id="3" name="Content Placeholder 2">
            <a:extLst>
              <a:ext uri="{FF2B5EF4-FFF2-40B4-BE49-F238E27FC236}">
                <a16:creationId xmlns:a16="http://schemas.microsoft.com/office/drawing/2014/main" id="{4B538773-2E87-8143-AE83-EA742F735C2B}"/>
              </a:ext>
            </a:extLst>
          </p:cNvPr>
          <p:cNvSpPr>
            <a:spLocks noGrp="1"/>
          </p:cNvSpPr>
          <p:nvPr>
            <p:ph idx="1"/>
          </p:nvPr>
        </p:nvSpPr>
        <p:spPr/>
        <p:txBody>
          <a:bodyPr>
            <a:normAutofit fontScale="92500" lnSpcReduction="10000"/>
          </a:bodyPr>
          <a:lstStyle/>
          <a:p>
            <a:r>
              <a:rPr lang="en-TR" dirty="0"/>
              <a:t>Exams; 55% (Mid 25%  + Final 30%), Homeworks; 15%, Project; 30%</a:t>
            </a:r>
          </a:p>
          <a:p>
            <a:pPr marL="0" indent="0">
              <a:buNone/>
            </a:pPr>
            <a:r>
              <a:rPr lang="en-TR" dirty="0"/>
              <a:t> 	In homeworks, you will be expected to examine SCI/E papers (published in last 3 years).</a:t>
            </a:r>
          </a:p>
          <a:p>
            <a:pPr marL="0" indent="0">
              <a:buNone/>
            </a:pPr>
            <a:r>
              <a:rPr lang="en-TR" dirty="0"/>
              <a:t> 	In Final Project, you will implement an AI/ML-based cyber solution.  </a:t>
            </a:r>
          </a:p>
          <a:p>
            <a:r>
              <a:rPr lang="en-TR" dirty="0"/>
              <a:t>Textbook:</a:t>
            </a:r>
          </a:p>
          <a:p>
            <a:pPr marL="0" indent="0">
              <a:buNone/>
            </a:pPr>
            <a:r>
              <a:rPr lang="en-TR" dirty="0"/>
              <a:t>	-  </a:t>
            </a:r>
            <a:r>
              <a:rPr lang="en-US" dirty="0">
                <a:hlinkClick r:id="rId2"/>
              </a:rPr>
              <a:t>Getting Started with Deep Learning: Programming and Methodologies using Python</a:t>
            </a:r>
            <a:endParaRPr lang="en-US" dirty="0"/>
          </a:p>
          <a:p>
            <a:pPr marL="0" indent="0">
              <a:buNone/>
            </a:pPr>
            <a:r>
              <a:rPr lang="en-US" dirty="0"/>
              <a:t>	-  </a:t>
            </a:r>
            <a:r>
              <a:rPr lang="en-US" dirty="0">
                <a:hlinkClick r:id="rId3"/>
              </a:rPr>
              <a:t>Hands-On Machine Learning with Scikit-Learn, Keras, and TensorFlow, 2nd Edition</a:t>
            </a:r>
            <a:endParaRPr lang="en-TR" dirty="0"/>
          </a:p>
          <a:p>
            <a:r>
              <a:rPr lang="en-TR" dirty="0"/>
              <a:t>Code: GitHub</a:t>
            </a:r>
          </a:p>
          <a:p>
            <a:r>
              <a:rPr lang="en-TR" dirty="0"/>
              <a:t>Videos: YouTube	</a:t>
            </a:r>
          </a:p>
        </p:txBody>
      </p:sp>
    </p:spTree>
    <p:extLst>
      <p:ext uri="{BB962C8B-B14F-4D97-AF65-F5344CB8AC3E}">
        <p14:creationId xmlns:p14="http://schemas.microsoft.com/office/powerpoint/2010/main" val="292024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930E2-162F-3C45-B8B9-BA4A366FE096}"/>
              </a:ext>
            </a:extLst>
          </p:cNvPr>
          <p:cNvSpPr>
            <a:spLocks noGrp="1"/>
          </p:cNvSpPr>
          <p:nvPr>
            <p:ph type="title"/>
          </p:nvPr>
        </p:nvSpPr>
        <p:spPr/>
        <p:txBody>
          <a:bodyPr/>
          <a:lstStyle/>
          <a:p>
            <a:r>
              <a:rPr lang="en-TR" dirty="0"/>
              <a:t>UNIT 2: performance metrics</a:t>
            </a:r>
          </a:p>
        </p:txBody>
      </p:sp>
      <p:sp>
        <p:nvSpPr>
          <p:cNvPr id="3" name="Content Placeholder 2">
            <a:extLst>
              <a:ext uri="{FF2B5EF4-FFF2-40B4-BE49-F238E27FC236}">
                <a16:creationId xmlns:a16="http://schemas.microsoft.com/office/drawing/2014/main" id="{F4CA2FE5-087D-7648-811A-0FB3101D03CB}"/>
              </a:ext>
            </a:extLst>
          </p:cNvPr>
          <p:cNvSpPr>
            <a:spLocks noGrp="1"/>
          </p:cNvSpPr>
          <p:nvPr>
            <p:ph idx="1"/>
          </p:nvPr>
        </p:nvSpPr>
        <p:spPr/>
        <p:txBody>
          <a:bodyPr/>
          <a:lstStyle/>
          <a:p>
            <a:r>
              <a:rPr lang="en-TR" dirty="0"/>
              <a:t>Learning Outcomes;</a:t>
            </a:r>
          </a:p>
          <a:p>
            <a:pPr marL="0" indent="0">
              <a:buNone/>
            </a:pPr>
            <a:r>
              <a:rPr lang="en-TR" dirty="0"/>
              <a:t>	</a:t>
            </a:r>
            <a:r>
              <a:rPr lang="en-US" dirty="0"/>
              <a:t>-	have a better understanding of Traditional ML approaches,</a:t>
            </a:r>
          </a:p>
          <a:p>
            <a:pPr marL="0" indent="0">
              <a:buNone/>
            </a:pPr>
            <a:r>
              <a:rPr lang="en-US" dirty="0"/>
              <a:t>	-	have a better understanding of features and performance metrics,</a:t>
            </a:r>
          </a:p>
          <a:p>
            <a:pPr marL="0" indent="0">
              <a:buNone/>
            </a:pPr>
            <a:r>
              <a:rPr lang="en-US" dirty="0"/>
              <a:t>	-	Why we need training, validation and test data sets. </a:t>
            </a:r>
            <a:endParaRPr lang="en-TR" dirty="0"/>
          </a:p>
          <a:p>
            <a:pPr marL="0" indent="0">
              <a:buNone/>
            </a:pPr>
            <a:endParaRPr lang="en-TR" dirty="0"/>
          </a:p>
        </p:txBody>
      </p:sp>
    </p:spTree>
    <p:extLst>
      <p:ext uri="{BB962C8B-B14F-4D97-AF65-F5344CB8AC3E}">
        <p14:creationId xmlns:p14="http://schemas.microsoft.com/office/powerpoint/2010/main" val="2771130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B4460-A80C-9E49-83CF-67239A92C531}"/>
              </a:ext>
            </a:extLst>
          </p:cNvPr>
          <p:cNvSpPr>
            <a:spLocks noGrp="1"/>
          </p:cNvSpPr>
          <p:nvPr>
            <p:ph type="title"/>
          </p:nvPr>
        </p:nvSpPr>
        <p:spPr>
          <a:xfrm>
            <a:off x="700088" y="909637"/>
            <a:ext cx="6852004" cy="1362073"/>
          </a:xfrm>
        </p:spPr>
        <p:txBody>
          <a:bodyPr>
            <a:normAutofit/>
          </a:bodyPr>
          <a:lstStyle/>
          <a:p>
            <a:r>
              <a:rPr lang="en-US" dirty="0"/>
              <a:t>D</a:t>
            </a:r>
            <a:r>
              <a:rPr lang="en-TR" dirty="0"/>
              <a:t>ataset division</a:t>
            </a:r>
          </a:p>
        </p:txBody>
      </p:sp>
      <p:cxnSp>
        <p:nvCxnSpPr>
          <p:cNvPr id="15" name="Straight Connector 14">
            <a:extLst>
              <a:ext uri="{FF2B5EF4-FFF2-40B4-BE49-F238E27FC236}">
                <a16:creationId xmlns:a16="http://schemas.microsoft.com/office/drawing/2014/main" id="{7F1E95A2-E5F1-4C8A-92DC-CE369D1939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9CE9C34-908A-DC4C-B6B8-7FCB9F25005B}"/>
              </a:ext>
            </a:extLst>
          </p:cNvPr>
          <p:cNvSpPr>
            <a:spLocks noGrp="1"/>
          </p:cNvSpPr>
          <p:nvPr>
            <p:ph idx="1"/>
          </p:nvPr>
        </p:nvSpPr>
        <p:spPr>
          <a:xfrm>
            <a:off x="700088" y="2276474"/>
            <a:ext cx="6804626" cy="3553109"/>
          </a:xfrm>
        </p:spPr>
        <p:txBody>
          <a:bodyPr>
            <a:normAutofit/>
          </a:bodyPr>
          <a:lstStyle/>
          <a:p>
            <a:pPr>
              <a:lnSpc>
                <a:spcPct val="110000"/>
              </a:lnSpc>
            </a:pPr>
            <a:r>
              <a:rPr lang="en-US" sz="1700" dirty="0"/>
              <a:t>In general, available data is divided into three sub-units</a:t>
            </a:r>
            <a:r>
              <a:rPr lang="en-TR" sz="1700" dirty="0"/>
              <a:t>, those are respectively; training, validation, and test sets. </a:t>
            </a:r>
          </a:p>
          <a:p>
            <a:pPr>
              <a:lnSpc>
                <a:spcPct val="110000"/>
              </a:lnSpc>
            </a:pPr>
            <a:r>
              <a:rPr lang="en-TR" sz="1700" dirty="0"/>
              <a:t>Especially, in deep learning algortihms</a:t>
            </a:r>
            <a:r>
              <a:rPr lang="en-US" sz="1700" dirty="0"/>
              <a:t> </a:t>
            </a:r>
            <a:r>
              <a:rPr lang="en-US" sz="1700" b="1" i="1" dirty="0">
                <a:solidFill>
                  <a:srgbClr val="0070C0"/>
                </a:solidFill>
              </a:rPr>
              <a:t>the</a:t>
            </a:r>
            <a:r>
              <a:rPr lang="en-TR" sz="1700" b="1" i="1" dirty="0">
                <a:solidFill>
                  <a:srgbClr val="0070C0"/>
                </a:solidFill>
              </a:rPr>
              <a:t> validation dataset </a:t>
            </a:r>
            <a:r>
              <a:rPr lang="en-TR" sz="1700" dirty="0"/>
              <a:t>is very important</a:t>
            </a:r>
            <a:r>
              <a:rPr lang="en-US" sz="1700" dirty="0"/>
              <a:t> since it provides feedback in training phase and prevents the model to </a:t>
            </a:r>
            <a:r>
              <a:rPr lang="en-US" sz="1700" b="1" i="1" dirty="0">
                <a:solidFill>
                  <a:srgbClr val="0070C0"/>
                </a:solidFill>
              </a:rPr>
              <a:t>memorize the data (overfitting). </a:t>
            </a:r>
          </a:p>
          <a:p>
            <a:pPr>
              <a:lnSpc>
                <a:spcPct val="110000"/>
              </a:lnSpc>
            </a:pPr>
            <a:r>
              <a:rPr lang="en-US" sz="1700" dirty="0"/>
              <a:t>After training, the model’s accuracy </a:t>
            </a:r>
            <a:r>
              <a:rPr lang="en-US" sz="1700"/>
              <a:t>is measured </a:t>
            </a:r>
            <a:r>
              <a:rPr lang="en-US" sz="1700" dirty="0"/>
              <a:t>by the test dataset. These data samples should be different from training or validation samples and the trained </a:t>
            </a:r>
            <a:r>
              <a:rPr lang="en-US" sz="1700" b="1" i="1" dirty="0">
                <a:solidFill>
                  <a:srgbClr val="0070C0"/>
                </a:solidFill>
              </a:rPr>
              <a:t>model should see the test data for the first time</a:t>
            </a:r>
            <a:r>
              <a:rPr lang="en-US" sz="1700" dirty="0"/>
              <a:t>.</a:t>
            </a:r>
            <a:endParaRPr lang="en-TR" sz="1700" dirty="0"/>
          </a:p>
          <a:p>
            <a:pPr>
              <a:lnSpc>
                <a:spcPct val="110000"/>
              </a:lnSpc>
            </a:pPr>
            <a:endParaRPr lang="en-TR" sz="1700" dirty="0"/>
          </a:p>
        </p:txBody>
      </p:sp>
      <p:cxnSp>
        <p:nvCxnSpPr>
          <p:cNvPr id="17" name="Straight Connector 16">
            <a:extLst>
              <a:ext uri="{FF2B5EF4-FFF2-40B4-BE49-F238E27FC236}">
                <a16:creationId xmlns:a16="http://schemas.microsoft.com/office/drawing/2014/main" id="{AFCF674C-D208-4497-A189-02E8503DA8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4" descr="performance metrics">
            <a:extLst>
              <a:ext uri="{FF2B5EF4-FFF2-40B4-BE49-F238E27FC236}">
                <a16:creationId xmlns:a16="http://schemas.microsoft.com/office/drawing/2014/main" id="{A3E6A171-6216-9744-850A-7C05CB4A334F}"/>
              </a:ext>
            </a:extLst>
          </p:cNvPr>
          <p:cNvGrpSpPr/>
          <p:nvPr/>
        </p:nvGrpSpPr>
        <p:grpSpPr>
          <a:xfrm>
            <a:off x="8115300" y="2107680"/>
            <a:ext cx="3276599" cy="3721902"/>
            <a:chOff x="3319550" y="2214157"/>
            <a:chExt cx="3920932" cy="3162300"/>
          </a:xfrm>
        </p:grpSpPr>
        <p:pic>
          <p:nvPicPr>
            <p:cNvPr id="5" name="Picture 2" descr="https://documents.lucidchart.com/documents/67975d6e-570b-47a4-9eb5-919793d83255/pages/YGcM5DNywbTK?a=278&amp;x=376&amp;y=699&amp;w=508&amp;h=442&amp;store=1&amp;accept=image%2F*&amp;auth=LCA%20047f4b1898a40178664dfcf03727a810dcf03780-ts%3D1562211616">
              <a:extLst>
                <a:ext uri="{FF2B5EF4-FFF2-40B4-BE49-F238E27FC236}">
                  <a16:creationId xmlns:a16="http://schemas.microsoft.com/office/drawing/2014/main" id="{A3ED41AD-4650-6D4B-99D9-1A508BEAC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550" y="2214157"/>
              <a:ext cx="3629025" cy="31623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3">
              <a:extLst>
                <a:ext uri="{FF2B5EF4-FFF2-40B4-BE49-F238E27FC236}">
                  <a16:creationId xmlns:a16="http://schemas.microsoft.com/office/drawing/2014/main" id="{392FCD15-7B6E-CE48-A9C0-0AF1DA0C5306}"/>
                </a:ext>
              </a:extLst>
            </p:cNvPr>
            <p:cNvSpPr txBox="1"/>
            <p:nvPr/>
          </p:nvSpPr>
          <p:spPr>
            <a:xfrm>
              <a:off x="6656668" y="3894241"/>
              <a:ext cx="583814" cy="369332"/>
            </a:xfrm>
            <a:prstGeom prst="rect">
              <a:avLst/>
            </a:prstGeom>
            <a:noFill/>
          </p:spPr>
          <p:txBody>
            <a:bodyPr wrap="none" rtlCol="0">
              <a:normAutofit/>
            </a:bodyPr>
            <a:lstStyle/>
            <a:p>
              <a:pPr>
                <a:lnSpc>
                  <a:spcPct val="90000"/>
                </a:lnSpc>
                <a:spcAft>
                  <a:spcPts val="600"/>
                </a:spcAft>
              </a:pPr>
              <a:r>
                <a:rPr lang="en-US" altLang="zh-CN" sz="1300"/>
                <a:t>20%</a:t>
              </a:r>
              <a:endParaRPr lang="en-US" sz="1300"/>
            </a:p>
          </p:txBody>
        </p:sp>
        <p:sp>
          <p:nvSpPr>
            <p:cNvPr id="7" name="文本框 5">
              <a:extLst>
                <a:ext uri="{FF2B5EF4-FFF2-40B4-BE49-F238E27FC236}">
                  <a16:creationId xmlns:a16="http://schemas.microsoft.com/office/drawing/2014/main" id="{6339C30F-808B-1444-9B0C-C77B1DB96CC6}"/>
                </a:ext>
              </a:extLst>
            </p:cNvPr>
            <p:cNvSpPr txBox="1"/>
            <p:nvPr/>
          </p:nvSpPr>
          <p:spPr>
            <a:xfrm>
              <a:off x="6656668" y="3016122"/>
              <a:ext cx="583814" cy="369332"/>
            </a:xfrm>
            <a:prstGeom prst="rect">
              <a:avLst/>
            </a:prstGeom>
            <a:noFill/>
          </p:spPr>
          <p:txBody>
            <a:bodyPr wrap="none" rtlCol="0">
              <a:normAutofit/>
            </a:bodyPr>
            <a:lstStyle/>
            <a:p>
              <a:pPr>
                <a:lnSpc>
                  <a:spcPct val="90000"/>
                </a:lnSpc>
                <a:spcAft>
                  <a:spcPts val="600"/>
                </a:spcAft>
              </a:pPr>
              <a:r>
                <a:rPr lang="en-US" altLang="zh-CN" sz="1300"/>
                <a:t>60%</a:t>
              </a:r>
              <a:endParaRPr lang="en-US" sz="1300"/>
            </a:p>
          </p:txBody>
        </p:sp>
        <p:sp>
          <p:nvSpPr>
            <p:cNvPr id="8" name="文本框 6">
              <a:extLst>
                <a:ext uri="{FF2B5EF4-FFF2-40B4-BE49-F238E27FC236}">
                  <a16:creationId xmlns:a16="http://schemas.microsoft.com/office/drawing/2014/main" id="{AB437C34-B5F2-8F4B-B4B0-23AB3220887C}"/>
                </a:ext>
              </a:extLst>
            </p:cNvPr>
            <p:cNvSpPr txBox="1"/>
            <p:nvPr/>
          </p:nvSpPr>
          <p:spPr>
            <a:xfrm>
              <a:off x="6656668" y="4452479"/>
              <a:ext cx="583814" cy="369332"/>
            </a:xfrm>
            <a:prstGeom prst="rect">
              <a:avLst/>
            </a:prstGeom>
            <a:noFill/>
          </p:spPr>
          <p:txBody>
            <a:bodyPr wrap="none" rtlCol="0">
              <a:normAutofit/>
            </a:bodyPr>
            <a:lstStyle/>
            <a:p>
              <a:pPr>
                <a:lnSpc>
                  <a:spcPct val="90000"/>
                </a:lnSpc>
                <a:spcAft>
                  <a:spcPts val="600"/>
                </a:spcAft>
              </a:pPr>
              <a:r>
                <a:rPr lang="en-US" altLang="zh-CN" sz="1300"/>
                <a:t>20%</a:t>
              </a:r>
              <a:endParaRPr lang="en-US" sz="1300"/>
            </a:p>
          </p:txBody>
        </p:sp>
      </p:grpSp>
    </p:spTree>
    <p:extLst>
      <p:ext uri="{BB962C8B-B14F-4D97-AF65-F5344CB8AC3E}">
        <p14:creationId xmlns:p14="http://schemas.microsoft.com/office/powerpoint/2010/main" val="2692044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F62E-531A-404F-82D3-5AA796B7AAEA}"/>
              </a:ext>
            </a:extLst>
          </p:cNvPr>
          <p:cNvSpPr>
            <a:spLocks noGrp="1"/>
          </p:cNvSpPr>
          <p:nvPr>
            <p:ph type="title"/>
          </p:nvPr>
        </p:nvSpPr>
        <p:spPr>
          <a:xfrm>
            <a:off x="695324" y="897754"/>
            <a:ext cx="5941449" cy="701152"/>
          </a:xfrm>
        </p:spPr>
        <p:txBody>
          <a:bodyPr>
            <a:normAutofit/>
          </a:bodyPr>
          <a:lstStyle/>
          <a:p>
            <a:r>
              <a:rPr lang="en-US" dirty="0"/>
              <a:t>D</a:t>
            </a:r>
            <a:r>
              <a:rPr lang="en-TR" dirty="0"/>
              <a:t>ataset division</a:t>
            </a:r>
          </a:p>
        </p:txBody>
      </p:sp>
      <p:sp>
        <p:nvSpPr>
          <p:cNvPr id="9" name="Content Placeholder 8">
            <a:extLst>
              <a:ext uri="{FF2B5EF4-FFF2-40B4-BE49-F238E27FC236}">
                <a16:creationId xmlns:a16="http://schemas.microsoft.com/office/drawing/2014/main" id="{67F9A4C2-AA4E-419B-8248-FD4D8C10FB6C}"/>
              </a:ext>
            </a:extLst>
          </p:cNvPr>
          <p:cNvSpPr>
            <a:spLocks noGrp="1"/>
          </p:cNvSpPr>
          <p:nvPr>
            <p:ph idx="1"/>
          </p:nvPr>
        </p:nvSpPr>
        <p:spPr>
          <a:xfrm>
            <a:off x="695325" y="2283735"/>
            <a:ext cx="3587668" cy="3926566"/>
          </a:xfrm>
        </p:spPr>
        <p:txBody>
          <a:bodyPr>
            <a:normAutofit fontScale="92500" lnSpcReduction="10000"/>
          </a:bodyPr>
          <a:lstStyle/>
          <a:p>
            <a:pPr>
              <a:lnSpc>
                <a:spcPct val="110000"/>
              </a:lnSpc>
            </a:pPr>
            <a:r>
              <a:rPr lang="en-US" sz="1700" dirty="0"/>
              <a:t>There some methods for dividing the available data into sets. </a:t>
            </a:r>
          </a:p>
          <a:p>
            <a:pPr>
              <a:lnSpc>
                <a:spcPct val="110000"/>
              </a:lnSpc>
            </a:pPr>
            <a:r>
              <a:rPr lang="en-US" sz="1700" dirty="0"/>
              <a:t>One of the methods is dividing data into two chunks such as 80% for training and 20% for test/</a:t>
            </a:r>
          </a:p>
          <a:p>
            <a:pPr>
              <a:lnSpc>
                <a:spcPct val="110000"/>
              </a:lnSpc>
            </a:pPr>
            <a:r>
              <a:rPr lang="en-US" sz="1700" dirty="0"/>
              <a:t>Another method is k-fold cross validation; “k” represents the partition number here, and in every epoch 9 parts are taken for training and one part is left for test. This is repeated for ”k” times. </a:t>
            </a:r>
          </a:p>
          <a:p>
            <a:pPr>
              <a:lnSpc>
                <a:spcPct val="110000"/>
              </a:lnSpc>
            </a:pPr>
            <a:r>
              <a:rPr lang="en-US" sz="1700" dirty="0"/>
              <a:t>Even though this methods increases the computation costs it reduces the bias.</a:t>
            </a:r>
          </a:p>
        </p:txBody>
      </p:sp>
      <p:pic>
        <p:nvPicPr>
          <p:cNvPr id="6" name="Picture 5" descr="Chart&#10;&#10;Description automatically generated">
            <a:extLst>
              <a:ext uri="{FF2B5EF4-FFF2-40B4-BE49-F238E27FC236}">
                <a16:creationId xmlns:a16="http://schemas.microsoft.com/office/drawing/2014/main" id="{B3DEA2A6-1255-E343-A7D2-BDC9C22EE522}"/>
              </a:ext>
            </a:extLst>
          </p:cNvPr>
          <p:cNvPicPr>
            <a:picLocks noChangeAspect="1"/>
          </p:cNvPicPr>
          <p:nvPr/>
        </p:nvPicPr>
        <p:blipFill>
          <a:blip r:embed="rId2"/>
          <a:stretch>
            <a:fillRect/>
          </a:stretch>
        </p:blipFill>
        <p:spPr>
          <a:xfrm>
            <a:off x="5344553" y="2190929"/>
            <a:ext cx="6680200" cy="4330700"/>
          </a:xfrm>
          <a:prstGeom prst="rect">
            <a:avLst/>
          </a:prstGeom>
        </p:spPr>
      </p:pic>
    </p:spTree>
    <p:extLst>
      <p:ext uri="{BB962C8B-B14F-4D97-AF65-F5344CB8AC3E}">
        <p14:creationId xmlns:p14="http://schemas.microsoft.com/office/powerpoint/2010/main" val="4196594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D6C5-9825-5748-9E74-56304EFA7065}"/>
              </a:ext>
            </a:extLst>
          </p:cNvPr>
          <p:cNvSpPr>
            <a:spLocks noGrp="1"/>
          </p:cNvSpPr>
          <p:nvPr>
            <p:ph type="title"/>
          </p:nvPr>
        </p:nvSpPr>
        <p:spPr>
          <a:xfrm>
            <a:off x="695325" y="914557"/>
            <a:ext cx="10872665" cy="705780"/>
          </a:xfrm>
        </p:spPr>
        <p:txBody>
          <a:bodyPr vert="horz" lIns="91440" tIns="45720" rIns="91440" bIns="45720" rtlCol="0" anchor="t">
            <a:normAutofit/>
          </a:bodyPr>
          <a:lstStyle/>
          <a:p>
            <a:pPr>
              <a:lnSpc>
                <a:spcPct val="90000"/>
              </a:lnSpc>
            </a:pPr>
            <a:r>
              <a:rPr lang="en-US" sz="2200" dirty="0"/>
              <a:t>Confusion matrix: </a:t>
            </a:r>
            <a:br>
              <a:rPr lang="en-US" sz="2200" dirty="0"/>
            </a:br>
            <a:r>
              <a:rPr lang="en-US" sz="2200" dirty="0">
                <a:solidFill>
                  <a:srgbClr val="0070C0"/>
                </a:solidFill>
              </a:rPr>
              <a:t>accuracy, precision, recall/sensitivity, specificity, f-measure </a:t>
            </a:r>
          </a:p>
        </p:txBody>
      </p:sp>
      <p:pic>
        <p:nvPicPr>
          <p:cNvPr id="7" name="Picture 6" descr="Diagram&#10;&#10;Description automatically generated">
            <a:extLst>
              <a:ext uri="{FF2B5EF4-FFF2-40B4-BE49-F238E27FC236}">
                <a16:creationId xmlns:a16="http://schemas.microsoft.com/office/drawing/2014/main" id="{8DC2AE2F-F680-E741-BB09-718C3E3D23C3}"/>
              </a:ext>
            </a:extLst>
          </p:cNvPr>
          <p:cNvPicPr>
            <a:picLocks noChangeAspect="1"/>
          </p:cNvPicPr>
          <p:nvPr/>
        </p:nvPicPr>
        <p:blipFill>
          <a:blip r:embed="rId2"/>
          <a:stretch>
            <a:fillRect/>
          </a:stretch>
        </p:blipFill>
        <p:spPr>
          <a:xfrm>
            <a:off x="1619249" y="1784200"/>
            <a:ext cx="8427999" cy="4229078"/>
          </a:xfrm>
          <a:prstGeom prst="rect">
            <a:avLst/>
          </a:prstGeom>
        </p:spPr>
      </p:pic>
      <p:sp>
        <p:nvSpPr>
          <p:cNvPr id="15" name="TextBox 14">
            <a:extLst>
              <a:ext uri="{FF2B5EF4-FFF2-40B4-BE49-F238E27FC236}">
                <a16:creationId xmlns:a16="http://schemas.microsoft.com/office/drawing/2014/main" id="{458675DD-BC17-6545-9329-C5BA08953F58}"/>
              </a:ext>
            </a:extLst>
          </p:cNvPr>
          <p:cNvSpPr txBox="1"/>
          <p:nvPr/>
        </p:nvSpPr>
        <p:spPr>
          <a:xfrm>
            <a:off x="4159409" y="6117407"/>
            <a:ext cx="5887839" cy="369332"/>
          </a:xfrm>
          <a:prstGeom prst="rect">
            <a:avLst/>
          </a:prstGeom>
          <a:noFill/>
        </p:spPr>
        <p:txBody>
          <a:bodyPr wrap="square">
            <a:spAutoFit/>
          </a:bodyPr>
          <a:lstStyle/>
          <a:p>
            <a:r>
              <a:rPr lang="en-US" dirty="0"/>
              <a:t> F-measure = (2 * (precision*recall)) / (precision + recall)</a:t>
            </a:r>
            <a:endParaRPr lang="en-TR" dirty="0"/>
          </a:p>
        </p:txBody>
      </p:sp>
    </p:spTree>
    <p:extLst>
      <p:ext uri="{BB962C8B-B14F-4D97-AF65-F5344CB8AC3E}">
        <p14:creationId xmlns:p14="http://schemas.microsoft.com/office/powerpoint/2010/main" val="826371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D6C5-9825-5748-9E74-56304EFA7065}"/>
              </a:ext>
            </a:extLst>
          </p:cNvPr>
          <p:cNvSpPr>
            <a:spLocks noGrp="1"/>
          </p:cNvSpPr>
          <p:nvPr>
            <p:ph type="title"/>
          </p:nvPr>
        </p:nvSpPr>
        <p:spPr/>
        <p:txBody>
          <a:bodyPr/>
          <a:lstStyle/>
          <a:p>
            <a:r>
              <a:rPr lang="en-US" dirty="0"/>
              <a:t>Metrics</a:t>
            </a:r>
            <a:endParaRPr lang="en-TR" dirty="0"/>
          </a:p>
        </p:txBody>
      </p:sp>
      <p:sp>
        <p:nvSpPr>
          <p:cNvPr id="3" name="Content Placeholder 2">
            <a:extLst>
              <a:ext uri="{FF2B5EF4-FFF2-40B4-BE49-F238E27FC236}">
                <a16:creationId xmlns:a16="http://schemas.microsoft.com/office/drawing/2014/main" id="{BD88B701-EA15-1045-B715-15058E470156}"/>
              </a:ext>
            </a:extLst>
          </p:cNvPr>
          <p:cNvSpPr>
            <a:spLocks noGrp="1"/>
          </p:cNvSpPr>
          <p:nvPr>
            <p:ph idx="1"/>
          </p:nvPr>
        </p:nvSpPr>
        <p:spPr/>
        <p:txBody>
          <a:bodyPr>
            <a:normAutofit fontScale="92500" lnSpcReduction="20000"/>
          </a:bodyPr>
          <a:lstStyle/>
          <a:p>
            <a:r>
              <a:rPr lang="en-US" dirty="0"/>
              <a:t>These are the common metrics that are used for measuring the how well the trained model performs, respectively;</a:t>
            </a:r>
          </a:p>
          <a:p>
            <a:pPr marL="0" indent="0">
              <a:buNone/>
            </a:pPr>
            <a:r>
              <a:rPr lang="en-US" dirty="0"/>
              <a:t>	-	</a:t>
            </a:r>
            <a:r>
              <a:rPr lang="en-US" i="1" dirty="0"/>
              <a:t>Accuracy, Precision, Recall, F-measure, Confusion matrix, ROC curve</a:t>
            </a:r>
          </a:p>
          <a:p>
            <a:r>
              <a:rPr lang="en-US" dirty="0"/>
              <a:t>The </a:t>
            </a:r>
            <a:r>
              <a:rPr lang="en-US" b="1" i="1" dirty="0" err="1">
                <a:solidFill>
                  <a:srgbClr val="0070C0"/>
                </a:solidFill>
              </a:rPr>
              <a:t>sklearn.metrics</a:t>
            </a:r>
            <a:r>
              <a:rPr lang="en-US" b="1" i="1" dirty="0">
                <a:solidFill>
                  <a:srgbClr val="0070C0"/>
                </a:solidFill>
              </a:rPr>
              <a:t> </a:t>
            </a:r>
            <a:r>
              <a:rPr lang="en-US" dirty="0"/>
              <a:t>module is going to be used for the performance evaluation.</a:t>
            </a:r>
          </a:p>
          <a:p>
            <a:r>
              <a:rPr lang="en-US" dirty="0"/>
              <a:t>This module can be used with </a:t>
            </a:r>
            <a:r>
              <a:rPr lang="en-US" b="1" i="1" dirty="0" err="1">
                <a:solidFill>
                  <a:srgbClr val="0070C0"/>
                </a:solidFill>
              </a:rPr>
              <a:t>SKlearn</a:t>
            </a:r>
            <a:r>
              <a:rPr lang="en-US" b="1" i="1" dirty="0">
                <a:solidFill>
                  <a:srgbClr val="0070C0"/>
                </a:solidFill>
              </a:rPr>
              <a:t> classifiers </a:t>
            </a:r>
            <a:r>
              <a:rPr lang="en-US" dirty="0"/>
              <a:t>and with </a:t>
            </a:r>
            <a:r>
              <a:rPr lang="en-US" b="1" i="1" dirty="0" err="1">
                <a:solidFill>
                  <a:srgbClr val="0070C0"/>
                </a:solidFill>
              </a:rPr>
              <a:t>Tensorflow</a:t>
            </a:r>
            <a:r>
              <a:rPr lang="en-US" dirty="0"/>
              <a:t> classifiers. </a:t>
            </a:r>
          </a:p>
          <a:p>
            <a:r>
              <a:rPr lang="en-US" dirty="0"/>
              <a:t>Again, this will help to more easily understand deep learning since we don’t have to use the more complex and very </a:t>
            </a:r>
            <a:r>
              <a:rPr lang="en-US" b="1" i="1" dirty="0">
                <a:solidFill>
                  <a:srgbClr val="0070C0"/>
                </a:solidFill>
              </a:rPr>
              <a:t>verbose </a:t>
            </a:r>
            <a:r>
              <a:rPr lang="en-US" b="1" i="1" dirty="0" err="1">
                <a:solidFill>
                  <a:srgbClr val="0070C0"/>
                </a:solidFill>
              </a:rPr>
              <a:t>Tensorflow</a:t>
            </a:r>
            <a:r>
              <a:rPr lang="en-US" b="1" i="1" dirty="0">
                <a:solidFill>
                  <a:srgbClr val="0070C0"/>
                </a:solidFill>
              </a:rPr>
              <a:t> </a:t>
            </a:r>
            <a:r>
              <a:rPr lang="en-US" dirty="0"/>
              <a:t>functions. This means that </a:t>
            </a:r>
            <a:r>
              <a:rPr lang="en-US" dirty="0" err="1"/>
              <a:t>Tensorflow</a:t>
            </a:r>
            <a:r>
              <a:rPr lang="en-US" dirty="0"/>
              <a:t> code is not complex but rather it is long such as </a:t>
            </a:r>
            <a:r>
              <a:rPr lang="en-US" b="1" i="1" dirty="0">
                <a:solidFill>
                  <a:srgbClr val="0070C0"/>
                </a:solidFill>
              </a:rPr>
              <a:t>“</a:t>
            </a:r>
            <a:r>
              <a:rPr lang="en-US" b="1" i="1" dirty="0" err="1">
                <a:solidFill>
                  <a:srgbClr val="0070C0"/>
                </a:solidFill>
              </a:rPr>
              <a:t>module_A.module_B.module_C</a:t>
            </a:r>
            <a:r>
              <a:rPr lang="en-US" b="1" i="1" dirty="0">
                <a:solidFill>
                  <a:srgbClr val="0070C0"/>
                </a:solidFill>
              </a:rPr>
              <a:t>” “</a:t>
            </a:r>
            <a:r>
              <a:rPr lang="en-US" b="1" i="1" dirty="0" err="1">
                <a:solidFill>
                  <a:srgbClr val="0070C0"/>
                </a:solidFill>
              </a:rPr>
              <a:t>sklearn.metrics.confusion_matrix</a:t>
            </a:r>
            <a:r>
              <a:rPr lang="en-US" b="1" i="1" dirty="0">
                <a:solidFill>
                  <a:srgbClr val="0070C0"/>
                </a:solidFill>
              </a:rPr>
              <a:t>” </a:t>
            </a:r>
            <a:r>
              <a:rPr lang="en-US" sz="2100" dirty="0"/>
              <a:t>construction. </a:t>
            </a:r>
          </a:p>
          <a:p>
            <a:pPr lvl="0"/>
            <a:r>
              <a:rPr lang="en-US" sz="2100" dirty="0"/>
              <a:t>We will use </a:t>
            </a:r>
            <a:r>
              <a:rPr lang="en-US" sz="2100" b="1" i="1" dirty="0" err="1">
                <a:solidFill>
                  <a:srgbClr val="0070C0"/>
                </a:solidFill>
              </a:rPr>
              <a:t>accuracy_score</a:t>
            </a:r>
            <a:r>
              <a:rPr lang="en-US" sz="2100" b="1" i="1" dirty="0">
                <a:solidFill>
                  <a:srgbClr val="0070C0"/>
                </a:solidFill>
              </a:rPr>
              <a:t>, </a:t>
            </a:r>
            <a:r>
              <a:rPr lang="en-US" sz="2100" b="1" i="1" dirty="0" err="1">
                <a:solidFill>
                  <a:srgbClr val="0070C0"/>
                </a:solidFill>
              </a:rPr>
              <a:t>recall_score</a:t>
            </a:r>
            <a:r>
              <a:rPr lang="en-US" sz="2100" b="1" i="1" dirty="0">
                <a:solidFill>
                  <a:srgbClr val="0070C0"/>
                </a:solidFill>
              </a:rPr>
              <a:t>, f1_score, </a:t>
            </a:r>
            <a:r>
              <a:rPr lang="en-US" sz="2100" b="1" i="1" dirty="0" err="1">
                <a:solidFill>
                  <a:srgbClr val="0070C0"/>
                </a:solidFill>
              </a:rPr>
              <a:t>precision_score</a:t>
            </a:r>
            <a:r>
              <a:rPr lang="en-US" sz="2100" b="1" i="1" dirty="0">
                <a:solidFill>
                  <a:srgbClr val="0070C0"/>
                </a:solidFill>
              </a:rPr>
              <a:t>, </a:t>
            </a:r>
            <a:r>
              <a:rPr lang="en-US" sz="2100" b="1" i="1" dirty="0" err="1">
                <a:solidFill>
                  <a:srgbClr val="0070C0"/>
                </a:solidFill>
              </a:rPr>
              <a:t>confusion_matrix</a:t>
            </a:r>
            <a:endParaRPr lang="en-US" sz="2100" b="1" i="1" dirty="0">
              <a:solidFill>
                <a:srgbClr val="0070C0"/>
              </a:solidFill>
            </a:endParaRPr>
          </a:p>
          <a:p>
            <a:endParaRPr lang="en-US" b="1" i="1" dirty="0">
              <a:solidFill>
                <a:srgbClr val="0070C0"/>
              </a:solidFill>
            </a:endParaRPr>
          </a:p>
          <a:p>
            <a:pPr marL="0" indent="0">
              <a:buNone/>
            </a:pPr>
            <a:endParaRPr lang="en-US" dirty="0"/>
          </a:p>
          <a:p>
            <a:pPr marL="0" indent="0">
              <a:buNone/>
            </a:pPr>
            <a:endParaRPr lang="en-US" i="1" dirty="0"/>
          </a:p>
        </p:txBody>
      </p:sp>
    </p:spTree>
    <p:extLst>
      <p:ext uri="{BB962C8B-B14F-4D97-AF65-F5344CB8AC3E}">
        <p14:creationId xmlns:p14="http://schemas.microsoft.com/office/powerpoint/2010/main" val="7627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D6C5-9825-5748-9E74-56304EFA7065}"/>
              </a:ext>
            </a:extLst>
          </p:cNvPr>
          <p:cNvSpPr>
            <a:spLocks noGrp="1"/>
          </p:cNvSpPr>
          <p:nvPr>
            <p:ph type="title"/>
          </p:nvPr>
        </p:nvSpPr>
        <p:spPr>
          <a:xfrm>
            <a:off x="695325" y="914557"/>
            <a:ext cx="10872665" cy="705780"/>
          </a:xfrm>
        </p:spPr>
        <p:txBody>
          <a:bodyPr vert="horz" lIns="91440" tIns="45720" rIns="91440" bIns="45720" rtlCol="0" anchor="t">
            <a:normAutofit/>
          </a:bodyPr>
          <a:lstStyle/>
          <a:p>
            <a:pPr>
              <a:lnSpc>
                <a:spcPct val="90000"/>
              </a:lnSpc>
            </a:pPr>
            <a:r>
              <a:rPr lang="en-US" sz="2200" dirty="0"/>
              <a:t>Confusion matrix: </a:t>
            </a:r>
            <a:br>
              <a:rPr lang="en-US" sz="2200" dirty="0"/>
            </a:br>
            <a:r>
              <a:rPr lang="en-US" sz="2200" dirty="0">
                <a:solidFill>
                  <a:srgbClr val="0070C0"/>
                </a:solidFill>
              </a:rPr>
              <a:t>accuracy, precision, recall/sensitivity, specificity, f-measure </a:t>
            </a:r>
          </a:p>
        </p:txBody>
      </p:sp>
      <p:pic>
        <p:nvPicPr>
          <p:cNvPr id="9" name="Picture 8" descr="Table&#10;&#10;Description automatically generated">
            <a:extLst>
              <a:ext uri="{FF2B5EF4-FFF2-40B4-BE49-F238E27FC236}">
                <a16:creationId xmlns:a16="http://schemas.microsoft.com/office/drawing/2014/main" id="{E247F4BF-D460-8D49-AC40-710002A37863}"/>
              </a:ext>
            </a:extLst>
          </p:cNvPr>
          <p:cNvPicPr>
            <a:picLocks noChangeAspect="1"/>
          </p:cNvPicPr>
          <p:nvPr/>
        </p:nvPicPr>
        <p:blipFill>
          <a:blip r:embed="rId2"/>
          <a:stretch>
            <a:fillRect/>
          </a:stretch>
        </p:blipFill>
        <p:spPr>
          <a:xfrm>
            <a:off x="695325" y="1620336"/>
            <a:ext cx="10612011" cy="4401323"/>
          </a:xfrm>
          <a:prstGeom prst="rect">
            <a:avLst/>
          </a:prstGeom>
        </p:spPr>
      </p:pic>
    </p:spTree>
    <p:extLst>
      <p:ext uri="{BB962C8B-B14F-4D97-AF65-F5344CB8AC3E}">
        <p14:creationId xmlns:p14="http://schemas.microsoft.com/office/powerpoint/2010/main" val="2051240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8D14-A6B7-9B4E-93DE-F7E9A3FB8F5D}"/>
              </a:ext>
            </a:extLst>
          </p:cNvPr>
          <p:cNvSpPr>
            <a:spLocks noGrp="1"/>
          </p:cNvSpPr>
          <p:nvPr>
            <p:ph type="title"/>
          </p:nvPr>
        </p:nvSpPr>
        <p:spPr>
          <a:xfrm>
            <a:off x="695324" y="897753"/>
            <a:ext cx="6441456" cy="897593"/>
          </a:xfrm>
        </p:spPr>
        <p:txBody>
          <a:bodyPr>
            <a:normAutofit/>
          </a:bodyPr>
          <a:lstStyle/>
          <a:p>
            <a:r>
              <a:rPr lang="en-US" dirty="0"/>
              <a:t>IRIS DATASET</a:t>
            </a:r>
            <a:endParaRPr lang="en-TR" dirty="0"/>
          </a:p>
        </p:txBody>
      </p:sp>
      <p:sp>
        <p:nvSpPr>
          <p:cNvPr id="3" name="Content Placeholder 2">
            <a:extLst>
              <a:ext uri="{FF2B5EF4-FFF2-40B4-BE49-F238E27FC236}">
                <a16:creationId xmlns:a16="http://schemas.microsoft.com/office/drawing/2014/main" id="{708267ED-F15F-3A4F-99F8-F0B1F06996B7}"/>
              </a:ext>
            </a:extLst>
          </p:cNvPr>
          <p:cNvSpPr>
            <a:spLocks noGrp="1"/>
          </p:cNvSpPr>
          <p:nvPr>
            <p:ph idx="1"/>
          </p:nvPr>
        </p:nvSpPr>
        <p:spPr>
          <a:xfrm>
            <a:off x="695324" y="2018659"/>
            <a:ext cx="4947192" cy="4092209"/>
          </a:xfrm>
        </p:spPr>
        <p:txBody>
          <a:bodyPr>
            <a:noAutofit/>
          </a:bodyPr>
          <a:lstStyle/>
          <a:p>
            <a:r>
              <a:rPr lang="en-US" dirty="0"/>
              <a:t>This is a famous dataset that contains the sepal and </a:t>
            </a:r>
            <a:r>
              <a:rPr lang="en-US" i="1" dirty="0">
                <a:solidFill>
                  <a:srgbClr val="0070C0"/>
                </a:solidFill>
              </a:rPr>
              <a:t>petal length </a:t>
            </a:r>
            <a:r>
              <a:rPr lang="en-US" dirty="0"/>
              <a:t>and </a:t>
            </a:r>
            <a:r>
              <a:rPr lang="en-US" i="1" dirty="0">
                <a:solidFill>
                  <a:srgbClr val="0070C0"/>
                </a:solidFill>
              </a:rPr>
              <a:t>width</a:t>
            </a:r>
            <a:r>
              <a:rPr lang="en-US" dirty="0"/>
              <a:t> of </a:t>
            </a:r>
            <a:r>
              <a:rPr lang="en-US" i="1" dirty="0">
                <a:solidFill>
                  <a:srgbClr val="0070C0"/>
                </a:solidFill>
              </a:rPr>
              <a:t>150 iris flowers</a:t>
            </a:r>
            <a:r>
              <a:rPr lang="en-US" dirty="0"/>
              <a:t> of </a:t>
            </a:r>
            <a:r>
              <a:rPr lang="en-US" i="1" dirty="0">
                <a:solidFill>
                  <a:srgbClr val="0070C0"/>
                </a:solidFill>
              </a:rPr>
              <a:t>three different species</a:t>
            </a:r>
            <a:r>
              <a:rPr lang="en-US" dirty="0"/>
              <a:t>: Iris-</a:t>
            </a:r>
            <a:r>
              <a:rPr lang="en-US" dirty="0" err="1"/>
              <a:t>Setosa</a:t>
            </a:r>
            <a:r>
              <a:rPr lang="en-US" dirty="0"/>
              <a:t>, Iris-Versicolor, and Iris-Virginica,</a:t>
            </a:r>
          </a:p>
          <a:p>
            <a:r>
              <a:rPr lang="en-US" dirty="0"/>
              <a:t>We will use this dataset for explaining the basics of traditional ML algorithms, thanks to its simplicity.</a:t>
            </a:r>
          </a:p>
          <a:p>
            <a:pPr>
              <a:lnSpc>
                <a:spcPct val="110000"/>
              </a:lnSpc>
            </a:pPr>
            <a:endParaRPr lang="en-US" sz="1300" dirty="0"/>
          </a:p>
        </p:txBody>
      </p:sp>
      <p:pic>
        <p:nvPicPr>
          <p:cNvPr id="5" name="Picture 4">
            <a:extLst>
              <a:ext uri="{FF2B5EF4-FFF2-40B4-BE49-F238E27FC236}">
                <a16:creationId xmlns:a16="http://schemas.microsoft.com/office/drawing/2014/main" id="{FAC84C7E-0C1B-C847-BEE2-4227B53780C1}"/>
              </a:ext>
            </a:extLst>
          </p:cNvPr>
          <p:cNvPicPr>
            <a:picLocks noChangeAspect="1"/>
          </p:cNvPicPr>
          <p:nvPr/>
        </p:nvPicPr>
        <p:blipFill>
          <a:blip r:embed="rId2"/>
          <a:stretch>
            <a:fillRect/>
          </a:stretch>
        </p:blipFill>
        <p:spPr>
          <a:xfrm>
            <a:off x="5554121" y="2112264"/>
            <a:ext cx="5793583" cy="3710940"/>
          </a:xfrm>
          <a:prstGeom prst="rect">
            <a:avLst/>
          </a:prstGeom>
        </p:spPr>
      </p:pic>
    </p:spTree>
    <p:extLst>
      <p:ext uri="{BB962C8B-B14F-4D97-AF65-F5344CB8AC3E}">
        <p14:creationId xmlns:p14="http://schemas.microsoft.com/office/powerpoint/2010/main" val="380279088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docProps/app.xml><?xml version="1.0" encoding="utf-8"?>
<Properties xmlns="http://schemas.openxmlformats.org/officeDocument/2006/extended-properties" xmlns:vt="http://schemas.openxmlformats.org/officeDocument/2006/docPropsVTypes">
  <TotalTime>11094</TotalTime>
  <Words>1401</Words>
  <Application>Microsoft Macintosh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Calisto MT</vt:lpstr>
      <vt:lpstr>Univers Condensed</vt:lpstr>
      <vt:lpstr>ChronicleVTI</vt:lpstr>
      <vt:lpstr>Machine Learning for Cyber Security</vt:lpstr>
      <vt:lpstr>information</vt:lpstr>
      <vt:lpstr>UNIT 2: performance metrics</vt:lpstr>
      <vt:lpstr>Dataset division</vt:lpstr>
      <vt:lpstr>Dataset division</vt:lpstr>
      <vt:lpstr>Confusion matrix:  accuracy, precision, recall/sensitivity, specificity, f-measure </vt:lpstr>
      <vt:lpstr>Metrics</vt:lpstr>
      <vt:lpstr>Confusion matrix:  accuracy, precision, recall/sensitivity, specificity, f-measure </vt:lpstr>
      <vt:lpstr>IRIS DATASET</vt:lpstr>
      <vt:lpstr>Decision trees</vt:lpstr>
      <vt:lpstr>Decision trees</vt:lpstr>
      <vt:lpstr>Support vector machines (SVM)</vt:lpstr>
      <vt:lpstr>Support vector machines (SVM)</vt:lpstr>
      <vt:lpstr>Support vector machines (SVM)</vt:lpstr>
      <vt:lpstr>Ensemble learning</vt:lpstr>
      <vt:lpstr>Ensemble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Cyber Security</dc:title>
  <dc:creator>mesut guven</dc:creator>
  <cp:lastModifiedBy>mesut guven</cp:lastModifiedBy>
  <cp:revision>107</cp:revision>
  <dcterms:created xsi:type="dcterms:W3CDTF">2022-01-08T15:03:41Z</dcterms:created>
  <dcterms:modified xsi:type="dcterms:W3CDTF">2022-02-07T09:57:25Z</dcterms:modified>
</cp:coreProperties>
</file>